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20" r:id="rId3"/>
    <p:sldId id="310" r:id="rId4"/>
    <p:sldId id="313" r:id="rId5"/>
    <p:sldId id="312" r:id="rId6"/>
    <p:sldId id="314" r:id="rId7"/>
    <p:sldId id="311" r:id="rId8"/>
    <p:sldId id="321" r:id="rId9"/>
    <p:sldId id="322" r:id="rId10"/>
    <p:sldId id="325" r:id="rId11"/>
    <p:sldId id="327" r:id="rId12"/>
    <p:sldId id="326" r:id="rId13"/>
    <p:sldId id="328" r:id="rId14"/>
    <p:sldId id="324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23EB7-0032-4F81-A852-9938EE6F446D}" v="93" dt="2024-08-18T14:26:54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8/19/2024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fitnesstrackersystem-harithapv.streamlit.ap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87" y="757064"/>
            <a:ext cx="8229600" cy="2895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FITNESS TRACKER SYSYTEM</a:t>
            </a:r>
            <a:br>
              <a:rPr lang="en-US" dirty="0"/>
            </a:br>
            <a:r>
              <a:rPr lang="en-US" dirty="0"/>
              <a:t>-</a:t>
            </a:r>
            <a:r>
              <a:rPr lang="en-US" sz="3600" dirty="0"/>
              <a:t>AN OVERVIEW OF MACHINE LEARNING     AND STREAMLIT INTEGRATION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1804" y="4161184"/>
            <a:ext cx="8229600" cy="12192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cs typeface="Times New Roman" panose="02020603050405020304" pitchFamily="18" charset="0"/>
              </a:rPr>
              <a:t>PRESENTED BY: HARITHA P V</a:t>
            </a:r>
          </a:p>
          <a:p>
            <a:r>
              <a:rPr lang="en-IN" dirty="0">
                <a:solidFill>
                  <a:schemeClr val="tx1"/>
                </a:solidFill>
                <a:cs typeface="Times New Roman" panose="02020603050405020304" pitchFamily="18" charset="0"/>
              </a:rPr>
              <a:t>INTERN ID: MST03-0058</a:t>
            </a:r>
          </a:p>
          <a:p>
            <a:r>
              <a:rPr lang="en-IN" dirty="0">
                <a:solidFill>
                  <a:schemeClr val="tx1"/>
                </a:solidFill>
                <a:cs typeface="Times New Roman" panose="02020603050405020304" pitchFamily="18" charset="0"/>
              </a:rPr>
              <a:t>GUIDED BY: UROOJ KHAN</a:t>
            </a:r>
          </a:p>
          <a:p>
            <a:endParaRPr lang="it-IT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2DA24-2CFE-79F9-0F14-AB697547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5761318"/>
            <a:ext cx="792088" cy="67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21568-9434-9630-77C6-1B778785C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-4389" r="6847" b="-2661"/>
          <a:stretch/>
        </p:blipFill>
        <p:spPr bwMode="auto">
          <a:xfrm>
            <a:off x="399087" y="6433120"/>
            <a:ext cx="1584177" cy="38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F9FC7-C58A-7E5A-0C6A-F85C6AB9C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1" t="6951" r="9831" b="14372"/>
          <a:stretch/>
        </p:blipFill>
        <p:spPr>
          <a:xfrm>
            <a:off x="8326660" y="0"/>
            <a:ext cx="386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5302-09F8-9D70-BF14-FDED2FDC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608" y="116632"/>
            <a:ext cx="9144001" cy="1103784"/>
          </a:xfrm>
        </p:spPr>
        <p:txBody>
          <a:bodyPr/>
          <a:lstStyle/>
          <a:p>
            <a:r>
              <a:rPr lang="en-IN" b="1" dirty="0"/>
              <a:t>STREAMLIT APP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BBF8-CEB0-9452-44FC-1E675A22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628800"/>
            <a:ext cx="7344816" cy="46085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Fitness Tracker app was developed to predict daily steps based on user input using a Random Forest model, incorporating features such as BMI calculation and goal tracking.</a:t>
            </a:r>
          </a:p>
          <a:p>
            <a:r>
              <a:rPr lang="en-US" dirty="0"/>
              <a:t>The machine learning model was trained and saved which was then integrated into a Streamlit application. </a:t>
            </a:r>
          </a:p>
          <a:p>
            <a:r>
              <a:rPr lang="en-US" dirty="0"/>
              <a:t>The app provides an interactive interface for users to input their weight and height, view predictions, and track their fitness goals.</a:t>
            </a:r>
          </a:p>
          <a:p>
            <a:r>
              <a:rPr lang="en-US" dirty="0"/>
              <a:t>The project combines machine learning with user-friendly web application features, enhancing fitness tracking through real-time predictions and visual feedback.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806DA-690D-6156-D331-23ED22C8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708" y="1628800"/>
            <a:ext cx="318162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0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D8101-732A-2CA6-A4F1-BB302D8B7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1196752"/>
            <a:ext cx="9144001" cy="925760"/>
          </a:xfrm>
        </p:spPr>
        <p:txBody>
          <a:bodyPr>
            <a:normAutofit/>
          </a:bodyPr>
          <a:lstStyle/>
          <a:p>
            <a:r>
              <a:rPr lang="en-IN" sz="2800" dirty="0">
                <a:hlinkClick r:id="rId2"/>
              </a:rPr>
              <a:t>https://fitnesstrackersystem-harithapv.streamlit.app/</a:t>
            </a:r>
            <a:endParaRPr lang="en-IN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C69E34-CFC3-C21C-23FE-7BF1C979E0A4}"/>
              </a:ext>
            </a:extLst>
          </p:cNvPr>
          <p:cNvSpPr txBox="1">
            <a:spLocks/>
          </p:cNvSpPr>
          <p:nvPr/>
        </p:nvSpPr>
        <p:spPr>
          <a:xfrm>
            <a:off x="1522413" y="381000"/>
            <a:ext cx="9144001" cy="959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STREAMLIT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A118D-115B-F402-F30B-AA59725F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98" y="2283410"/>
            <a:ext cx="9144002" cy="43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0D4D-F2DD-6B34-54AA-1A48211C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182960"/>
          </a:xfrm>
        </p:spPr>
        <p:txBody>
          <a:bodyPr/>
          <a:lstStyle/>
          <a:p>
            <a:r>
              <a:rPr lang="en-IN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8C83-FA6C-842E-B42A-ED112298A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Fitness Tracker project combines the Random Forest model and a Streamlit app to predict daily steps based on weight and height. </a:t>
            </a:r>
          </a:p>
          <a:p>
            <a:r>
              <a:rPr lang="en-US" dirty="0"/>
              <a:t>The app offers features for BMI calculation, goal tracking, and dataset exploration, providing an interactive and user-friendly experience. </a:t>
            </a:r>
          </a:p>
          <a:p>
            <a:r>
              <a:rPr lang="en-US" dirty="0"/>
              <a:t>Streamlit enables real-time predictions and dynamic user engagement, demonstrating the effective use of machine learning in fitness applications.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45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47BF-9598-B818-FB95-5A53BBC6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71736"/>
          </a:xfrm>
        </p:spPr>
        <p:txBody>
          <a:bodyPr/>
          <a:lstStyle/>
          <a:p>
            <a:r>
              <a:rPr lang="en-IN" b="1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B47B-4EB5-D0EC-0D6C-68775DCF1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12777"/>
            <a:ext cx="6372199" cy="496855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Enhanced Model Accuracy:</a:t>
            </a:r>
            <a:r>
              <a:rPr lang="en-US" dirty="0"/>
              <a:t> Explore advanced machine learning models and techniques to improve prediction accuracy and robustness for various fitness metrics.</a:t>
            </a:r>
          </a:p>
          <a:p>
            <a:r>
              <a:rPr lang="en-US" b="1" dirty="0"/>
              <a:t>Additional Features:</a:t>
            </a:r>
            <a:r>
              <a:rPr lang="en-US" dirty="0"/>
              <a:t> Integrate more fitness-related features such as heart rate monitoring, calorie tracking, and workout suggestions for a comprehensive fitness experience.</a:t>
            </a:r>
          </a:p>
          <a:p>
            <a:r>
              <a:rPr lang="en-US" b="1" dirty="0"/>
              <a:t>User Personalization:</a:t>
            </a:r>
            <a:r>
              <a:rPr lang="en-US" dirty="0"/>
              <a:t> Develop algorithms for personalized recommendations based on individual fitness goals, activity history, and health data.</a:t>
            </a:r>
          </a:p>
          <a:p>
            <a:r>
              <a:rPr lang="en-US" b="1" dirty="0"/>
              <a:t>Cross-Platform Integration:</a:t>
            </a:r>
            <a:r>
              <a:rPr lang="en-US" dirty="0"/>
              <a:t> Expand the app’s functionality to integrate with wearable devices and health platforms, providing seamless data synchronization and enriched user experience.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CA3B6-C538-99F8-F302-84DE9CD5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556792"/>
            <a:ext cx="376509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B82B-A6D8-97BF-3B6C-0EB11BB0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40" y="20574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2385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79BC-0213-7C6E-D10F-80028487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99" y="152400"/>
            <a:ext cx="9144001" cy="1371600"/>
          </a:xfrm>
        </p:spPr>
        <p:txBody>
          <a:bodyPr/>
          <a:lstStyle/>
          <a:p>
            <a:r>
              <a:rPr lang="en-IN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AA467-DA6B-F2D7-770E-E4F18EBC2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000" dirty="0"/>
              <a:t>INTRODUCTION</a:t>
            </a:r>
          </a:p>
          <a:p>
            <a:r>
              <a:rPr lang="en-IN" sz="2000" dirty="0"/>
              <a:t>DATASET</a:t>
            </a:r>
          </a:p>
          <a:p>
            <a:r>
              <a:rPr lang="en-IN" sz="2000" dirty="0"/>
              <a:t>DATA CLEANING AND FEATURE ENGINEERING</a:t>
            </a:r>
          </a:p>
          <a:p>
            <a:r>
              <a:rPr lang="en-IN" sz="2000" dirty="0"/>
              <a:t>DATA VISUALIZATION</a:t>
            </a:r>
          </a:p>
          <a:p>
            <a:r>
              <a:rPr lang="en-IN" sz="2000" dirty="0"/>
              <a:t>MACHINE LEARNING MODELS</a:t>
            </a:r>
          </a:p>
          <a:p>
            <a:r>
              <a:rPr lang="en-IN" sz="2000" dirty="0"/>
              <a:t>RESULT</a:t>
            </a:r>
          </a:p>
          <a:p>
            <a:r>
              <a:rPr lang="en-IN" sz="2000" dirty="0"/>
              <a:t>STREAMLIT APP DEVELOPMENT</a:t>
            </a:r>
          </a:p>
          <a:p>
            <a:r>
              <a:rPr lang="en-IN" sz="2000" dirty="0"/>
              <a:t>SUMMARY</a:t>
            </a:r>
          </a:p>
          <a:p>
            <a:r>
              <a:rPr lang="en-IN" sz="2000" dirty="0"/>
              <a:t>FUTURE SCOPE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3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comprehensive fitness tracking system to monitor physical activity and health metrics. </a:t>
            </a:r>
          </a:p>
          <a:p>
            <a:r>
              <a:rPr lang="en-US" dirty="0"/>
              <a:t>Utilizes Polynomial Regression and Random Forest to predict physical activity levels.</a:t>
            </a:r>
          </a:p>
          <a:p>
            <a:r>
              <a:rPr lang="en-US" dirty="0"/>
              <a:t> Provides an interactive user interface for real-time data visualization and predictions. </a:t>
            </a:r>
          </a:p>
          <a:p>
            <a:r>
              <a:rPr lang="en-US" dirty="0"/>
              <a:t>Includes BMI calculator, goal tracking, model prediction and dataset insights for personalized fitness management.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b="1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484784"/>
            <a:ext cx="5165695" cy="4535017"/>
          </a:xfrm>
        </p:spPr>
        <p:txBody>
          <a:bodyPr>
            <a:normAutofit/>
          </a:bodyPr>
          <a:lstStyle/>
          <a:p>
            <a:r>
              <a:rPr lang="en-US" dirty="0"/>
              <a:t>The dataset initially consisted of </a:t>
            </a:r>
            <a:r>
              <a:rPr lang="en-US" b="1" dirty="0"/>
              <a:t>12,625 entries</a:t>
            </a:r>
            <a:r>
              <a:rPr lang="en-US" dirty="0"/>
              <a:t> capturing various aspects of individuals' physical activities and health metrics.</a:t>
            </a:r>
          </a:p>
          <a:p>
            <a:r>
              <a:rPr lang="en-US" b="1" dirty="0"/>
              <a:t>18 Features</a:t>
            </a:r>
            <a:r>
              <a:rPr lang="en-US" dirty="0"/>
              <a:t> covering aspects like weight, height, activity levels, sleep patterns, and calories burned.</a:t>
            </a:r>
          </a:p>
          <a:p>
            <a:r>
              <a:rPr lang="en-US" dirty="0"/>
              <a:t>The dataset primarily includes numerical data, providing a detailed view of physical health metrics suitable for predictive modeling and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A9E60-F4FD-0D61-AB37-6FAF6FF5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556" y="1484785"/>
            <a:ext cx="4465707" cy="439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5925F-6F06-E6B1-08E1-BE0F3654252D}"/>
              </a:ext>
            </a:extLst>
          </p:cNvPr>
          <p:cNvSpPr txBox="1"/>
          <p:nvPr/>
        </p:nvSpPr>
        <p:spPr>
          <a:xfrm>
            <a:off x="8974732" y="59806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Dataset info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CLEANING AND FEATURE ENGINEERING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E7240-4F6C-8DA9-730E-492FFA52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803" y="1371599"/>
            <a:ext cx="9134391" cy="3929609"/>
          </a:xfrm>
        </p:spPr>
        <p:txBody>
          <a:bodyPr/>
          <a:lstStyle/>
          <a:p>
            <a:r>
              <a:rPr lang="en-US" dirty="0"/>
              <a:t>122 duplicate entries were identified and removed, resulting in </a:t>
            </a:r>
            <a:r>
              <a:rPr lang="en-US" b="1" dirty="0"/>
              <a:t>12,503 records</a:t>
            </a:r>
            <a:r>
              <a:rPr lang="en-US" dirty="0"/>
              <a:t>.</a:t>
            </a:r>
          </a:p>
          <a:p>
            <a:r>
              <a:rPr lang="en-US" dirty="0"/>
              <a:t>Created categorical features for demographic analysis.</a:t>
            </a:r>
          </a:p>
          <a:p>
            <a:r>
              <a:rPr lang="en-US" dirty="0"/>
              <a:t>Removed unnecessary columns that didn't contribute to the analysis or model performance.</a:t>
            </a:r>
          </a:p>
          <a:p>
            <a:r>
              <a:rPr lang="en-US" dirty="0"/>
              <a:t>After all preprocessing steps, the dataset now contains </a:t>
            </a:r>
            <a:r>
              <a:rPr lang="en-US" b="1" dirty="0"/>
              <a:t>12,503 rows</a:t>
            </a:r>
            <a:r>
              <a:rPr lang="en-US" dirty="0"/>
              <a:t> and </a:t>
            </a:r>
            <a:r>
              <a:rPr lang="en-US" b="1" dirty="0"/>
              <a:t>11 columns</a:t>
            </a:r>
            <a:r>
              <a:rPr lang="en-US" dirty="0"/>
              <a:t>, optimized for model training and evaluation.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DCA7D-8DA0-5C20-3103-8AF50528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1" y="4509120"/>
            <a:ext cx="1087320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548" y="548680"/>
            <a:ext cx="8692399" cy="770384"/>
          </a:xfrm>
        </p:spPr>
        <p:txBody>
          <a:bodyPr/>
          <a:lstStyle/>
          <a:p>
            <a:r>
              <a:rPr lang="en-US" b="1" dirty="0"/>
              <a:t>DATA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AC86F4-F542-1A27-F0AB-35BF2FB7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1644419"/>
            <a:ext cx="5472609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358BE-30B2-B546-9553-8E74F9A4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1644419"/>
            <a:ext cx="5691213" cy="3960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1FECD-EAAA-BA23-2CA1-7A14E53D3F42}"/>
              </a:ext>
            </a:extLst>
          </p:cNvPr>
          <p:cNvSpPr txBox="1"/>
          <p:nvPr/>
        </p:nvSpPr>
        <p:spPr>
          <a:xfrm>
            <a:off x="1701924" y="574554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Total steps vs calories burnt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FD2E7-C06B-8B9D-3AC3-E2ECE92215FD}"/>
              </a:ext>
            </a:extLst>
          </p:cNvPr>
          <p:cNvSpPr txBox="1"/>
          <p:nvPr/>
        </p:nvSpPr>
        <p:spPr>
          <a:xfrm>
            <a:off x="7894612" y="569605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Calories burnt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53852" y="359094"/>
            <a:ext cx="9144001" cy="1103784"/>
          </a:xfrm>
        </p:spPr>
        <p:txBody>
          <a:bodyPr/>
          <a:lstStyle/>
          <a:p>
            <a:r>
              <a:rPr lang="en-US" b="1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777A-3333-1D3D-3C89-12D4CC546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852" y="1772816"/>
            <a:ext cx="6444207" cy="4114801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Polynomial Regression </a:t>
            </a:r>
            <a:r>
              <a:rPr lang="en-US" dirty="0"/>
              <a:t>Handles non-linear relationships between features and target variables effectively.</a:t>
            </a:r>
          </a:p>
          <a:p>
            <a:r>
              <a:rPr lang="en-US" dirty="0"/>
              <a:t>Allows for higher-degree polynomials to fit complex patterns in the data.</a:t>
            </a:r>
          </a:p>
          <a:p>
            <a:r>
              <a:rPr lang="en-IN" dirty="0"/>
              <a:t>Random Forest</a:t>
            </a:r>
            <a:r>
              <a:rPr lang="en-US" dirty="0"/>
              <a:t> Combines multiple decision trees to improve accuracy and reduce overfitting.</a:t>
            </a:r>
          </a:p>
          <a:p>
            <a:r>
              <a:rPr lang="en-US" dirty="0"/>
              <a:t>Provides insights into the importance of different features in making predictions.</a:t>
            </a:r>
          </a:p>
          <a:p>
            <a:r>
              <a:rPr lang="en-US" dirty="0"/>
              <a:t>Polynomial Regression and Random Forest provide a balanced approach, offering flexibility, interpretability, and robustness.</a:t>
            </a:r>
            <a:endParaRPr lang="en-IN" dirty="0"/>
          </a:p>
        </p:txBody>
      </p:sp>
      <p:pic>
        <p:nvPicPr>
          <p:cNvPr id="3074" name="Picture 2" descr="The Magic of Linear Regression Model">
            <a:extLst>
              <a:ext uri="{FF2B5EF4-FFF2-40B4-BE49-F238E27FC236}">
                <a16:creationId xmlns:a16="http://schemas.microsoft.com/office/drawing/2014/main" id="{18BD14EE-7029-1239-7118-687046BD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1628800"/>
            <a:ext cx="3528392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F7AA-D6CB-A77D-D673-844755BB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031776"/>
          </a:xfrm>
        </p:spPr>
        <p:txBody>
          <a:bodyPr/>
          <a:lstStyle/>
          <a:p>
            <a:r>
              <a:rPr lang="en-IN" b="1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66C4A-025D-1371-BE42-1361D2145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124" y="1526905"/>
            <a:ext cx="9756575" cy="30361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Forest has a significantly lower training MSE, indicating a better fit to the training data.</a:t>
            </a:r>
          </a:p>
          <a:p>
            <a:r>
              <a:rPr lang="en-US" dirty="0"/>
              <a:t>Random Forest shows much lower test MSE, demonstrating superior performance on unseen data and better generalization.</a:t>
            </a:r>
          </a:p>
          <a:p>
            <a:r>
              <a:rPr lang="en-US" dirty="0"/>
              <a:t>Random Forest achieves a perfect R² score on training data(</a:t>
            </a:r>
            <a:r>
              <a:rPr lang="en-IN" dirty="0"/>
              <a:t>1.000)</a:t>
            </a:r>
            <a:r>
              <a:rPr lang="en-US" dirty="0"/>
              <a:t>, while Polynomial Regression is slightly lower (</a:t>
            </a:r>
            <a:r>
              <a:rPr lang="en-IN" dirty="0"/>
              <a:t>0.978)</a:t>
            </a:r>
            <a:r>
              <a:rPr lang="en-US" dirty="0"/>
              <a:t>, indicating better model fit.</a:t>
            </a:r>
          </a:p>
          <a:p>
            <a:r>
              <a:rPr lang="en-US" dirty="0"/>
              <a:t>Random Forest maintains a perfect R² score on test data(</a:t>
            </a:r>
            <a:r>
              <a:rPr lang="en-IN" dirty="0"/>
              <a:t>1.000)</a:t>
            </a:r>
            <a:r>
              <a:rPr lang="en-US" dirty="0"/>
              <a:t>, showcasing excellent model performance and accuracy compared to Polynomial Regression(</a:t>
            </a:r>
            <a:r>
              <a:rPr lang="en-IN" dirty="0"/>
              <a:t>0.981)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6B41A-F25B-E006-0AD6-FEAC8141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4563074"/>
            <a:ext cx="5904655" cy="1460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BB45C1-EA54-ADE1-A26D-6EB2D4381B9E}"/>
              </a:ext>
            </a:extLst>
          </p:cNvPr>
          <p:cNvSpPr txBox="1"/>
          <p:nvPr/>
        </p:nvSpPr>
        <p:spPr>
          <a:xfrm>
            <a:off x="4870276" y="609329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Comparison of models</a:t>
            </a:r>
          </a:p>
        </p:txBody>
      </p:sp>
    </p:spTree>
    <p:extLst>
      <p:ext uri="{BB962C8B-B14F-4D97-AF65-F5344CB8AC3E}">
        <p14:creationId xmlns:p14="http://schemas.microsoft.com/office/powerpoint/2010/main" val="15948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FE5B-010D-A76D-3EAF-5928D45B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/>
          <a:lstStyle/>
          <a:p>
            <a:r>
              <a:rPr lang="en-IN" b="1" dirty="0"/>
              <a:t>MODEL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25877C-0F1D-D577-74FA-C762D066E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96" y="1700808"/>
            <a:ext cx="5400600" cy="4114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A4CA106-B274-680B-8D02-D7736248F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058" y="1700808"/>
            <a:ext cx="5213971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2B35B-A8CA-1F5A-D7A4-7EF88627D916}"/>
              </a:ext>
            </a:extLst>
          </p:cNvPr>
          <p:cNvSpPr txBox="1"/>
          <p:nvPr/>
        </p:nvSpPr>
        <p:spPr>
          <a:xfrm>
            <a:off x="1917948" y="58253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Polynomial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C7F5B-401A-585E-BA19-FC8AFF03C4E3}"/>
              </a:ext>
            </a:extLst>
          </p:cNvPr>
          <p:cNvSpPr txBox="1"/>
          <p:nvPr/>
        </p:nvSpPr>
        <p:spPr>
          <a:xfrm>
            <a:off x="7498062" y="58253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Fig: Random Forest Regressor</a:t>
            </a:r>
          </a:p>
        </p:txBody>
      </p:sp>
    </p:spTree>
    <p:extLst>
      <p:ext uri="{BB962C8B-B14F-4D97-AF65-F5344CB8AC3E}">
        <p14:creationId xmlns:p14="http://schemas.microsoft.com/office/powerpoint/2010/main" val="17878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552</TotalTime>
  <Words>691</Words>
  <Application>Microsoft Office PowerPoint</Application>
  <PresentationFormat>Custom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Times New Roman</vt:lpstr>
      <vt:lpstr>Digital Blue Tunnel 16x9</vt:lpstr>
      <vt:lpstr>FITNESS TRACKER SYSYTEM -AN OVERVIEW OF MACHINE LEARNING     AND STREAMLIT INTEGRATION</vt:lpstr>
      <vt:lpstr>CONTENT</vt:lpstr>
      <vt:lpstr>INTRODUCTION</vt:lpstr>
      <vt:lpstr>DATASET</vt:lpstr>
      <vt:lpstr>DATA CLEANING AND FEATURE ENGINEERING</vt:lpstr>
      <vt:lpstr>DATA VISUALIZATION</vt:lpstr>
      <vt:lpstr>MACHINE LEARNING MODELS</vt:lpstr>
      <vt:lpstr>RESULT</vt:lpstr>
      <vt:lpstr>MODEL EVALUATION</vt:lpstr>
      <vt:lpstr>STREAMLIT APP DEVELOPMENT</vt:lpstr>
      <vt:lpstr>https://fitnesstrackersystem-harithapv.streamlit.app/</vt:lpstr>
      <vt:lpstr>SUMMARY</vt:lpstr>
      <vt:lpstr>FUTURE SCOPE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Haritha Pv</dc:creator>
  <cp:lastModifiedBy>Haritha Pv</cp:lastModifiedBy>
  <cp:revision>3</cp:revision>
  <dcterms:created xsi:type="dcterms:W3CDTF">2024-08-18T06:08:15Z</dcterms:created>
  <dcterms:modified xsi:type="dcterms:W3CDTF">2024-08-19T05:49:01Z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